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58" r:id="rId11"/>
    <p:sldId id="270" r:id="rId12"/>
    <p:sldId id="259" r:id="rId13"/>
    <p:sldId id="271" r:id="rId14"/>
    <p:sldId id="272" r:id="rId15"/>
    <p:sldId id="269" r:id="rId16"/>
    <p:sldId id="273" r:id="rId17"/>
    <p:sldId id="274" r:id="rId18"/>
    <p:sldId id="275" r:id="rId19"/>
    <p:sldId id="276" r:id="rId20"/>
    <p:sldId id="27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4"/>
    <p:restoredTop sz="82500"/>
  </p:normalViewPr>
  <p:slideViewPr>
    <p:cSldViewPr snapToGrid="0">
      <p:cViewPr varScale="1">
        <p:scale>
          <a:sx n="119" d="100"/>
          <a:sy n="119" d="100"/>
        </p:scale>
        <p:origin x="192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732F0-9FB9-A0C6-3392-F649F286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DD404-A426-2A13-9DB5-15C9DF38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6D312-2929-7A25-F3C7-C43554FE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0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SQL for DS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09733-55E7-FA2B-46DE-6752B98C7D25}"/>
              </a:ext>
            </a:extLst>
          </p:cNvPr>
          <p:cNvSpPr txBox="1"/>
          <p:nvPr/>
        </p:nvSpPr>
        <p:spPr>
          <a:xfrm>
            <a:off x="231568" y="89065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u="sng" dirty="0">
                <a:solidFill>
                  <a:srgbClr val="FF0000"/>
                </a:solidFill>
              </a:rPr>
              <a:t>Creating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2F126-E1F3-FAC2-2CE5-AD6AD033278F}"/>
              </a:ext>
            </a:extLst>
          </p:cNvPr>
          <p:cNvSpPr txBox="1"/>
          <p:nvPr/>
        </p:nvSpPr>
        <p:spPr>
          <a:xfrm>
            <a:off x="231568" y="472044"/>
            <a:ext cx="416043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Considerations for creating tables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How to create a table in a graphical interface like DB2 on cloud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How to alter table structure after creation </a:t>
            </a:r>
          </a:p>
        </p:txBody>
      </p:sp>
      <p:pic>
        <p:nvPicPr>
          <p:cNvPr id="5" name="Picture 4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4A180150-E800-26C9-1F06-E9DC8990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" y="1164542"/>
            <a:ext cx="4508941" cy="2091278"/>
          </a:xfrm>
          <a:prstGeom prst="rect">
            <a:avLst/>
          </a:prstGeom>
        </p:spPr>
      </p:pic>
      <p:pic>
        <p:nvPicPr>
          <p:cNvPr id="7" name="Picture 6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1F5EB0DA-B1CF-2FEF-7D3C-7CB4A51D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96" y="366064"/>
            <a:ext cx="3996736" cy="2066494"/>
          </a:xfrm>
          <a:prstGeom prst="rect">
            <a:avLst/>
          </a:prstGeom>
        </p:spPr>
      </p:pic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590A5BE-9792-C0E9-C05F-0B93FFBF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96" y="2725341"/>
            <a:ext cx="4045967" cy="19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7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058C7A3-C2E8-55F1-F330-E47664F8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3" y="152400"/>
            <a:ext cx="3753203" cy="171211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3EC8C8-7047-DA65-D7F5-A98F703A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448" y="54206"/>
            <a:ext cx="2895600" cy="2035342"/>
          </a:xfrm>
          <a:prstGeom prst="rect">
            <a:avLst/>
          </a:prstGeom>
        </p:spPr>
      </p:pic>
      <p:pic>
        <p:nvPicPr>
          <p:cNvPr id="7" name="Picture 6" descr="A diagram of a foreign key&#10;&#10;Description automatically generated with low confidence">
            <a:extLst>
              <a:ext uri="{FF2B5EF4-FFF2-40B4-BE49-F238E27FC236}">
                <a16:creationId xmlns:a16="http://schemas.microsoft.com/office/drawing/2014/main" id="{81937C21-468B-0D58-2C3B-EF9587F83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69" y="2222897"/>
            <a:ext cx="3419475" cy="2438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47A17C8-2CB2-5753-1745-8ACFEDB73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331" y="2230933"/>
            <a:ext cx="4066313" cy="187434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B3B4BE8-0016-88C7-801D-4FB987A59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175" y="4105275"/>
            <a:ext cx="3654029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4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63A0A5B-887C-CE30-F5FB-6A084F0A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29" y="102394"/>
            <a:ext cx="3536156" cy="239231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BC2F1-FBCA-AC26-822F-593F6CEE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85" y="214814"/>
            <a:ext cx="3536156" cy="227989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A95E50-EF2F-67AE-DE4B-DF443382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28" y="2757145"/>
            <a:ext cx="3718322" cy="20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CD920A-07D3-AC2A-B3E0-BA2123A3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2394"/>
            <a:ext cx="4858478" cy="265152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084963C-08C4-310A-282F-63896F2C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2" y="400671"/>
            <a:ext cx="3723811" cy="2054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4852BD-0355-8DF3-95CA-99CEF9F0DCAC}"/>
              </a:ext>
            </a:extLst>
          </p:cNvPr>
          <p:cNvSpPr txBox="1"/>
          <p:nvPr/>
        </p:nvSpPr>
        <p:spPr>
          <a:xfrm>
            <a:off x="5368528" y="2571750"/>
            <a:ext cx="3546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Table will remain as it is, but all the rows will be deleted.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2EC5D-1C0C-6D8D-0BF0-83D576B80BE5}"/>
              </a:ext>
            </a:extLst>
          </p:cNvPr>
          <p:cNvSpPr txBox="1"/>
          <p:nvPr/>
        </p:nvSpPr>
        <p:spPr>
          <a:xfrm>
            <a:off x="289323" y="2871788"/>
            <a:ext cx="2228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Changes- column will be dropped.</a:t>
            </a:r>
          </a:p>
        </p:txBody>
      </p:sp>
    </p:spTree>
    <p:extLst>
      <p:ext uri="{BB962C8B-B14F-4D97-AF65-F5344CB8AC3E}">
        <p14:creationId xmlns:p14="http://schemas.microsoft.com/office/powerpoint/2010/main" val="76472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7CA853-E0B3-055E-DC5D-02E142B8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39"/>
            <a:ext cx="7772400" cy="40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88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105F69-F2B7-424A-03EC-FD13FD1C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657"/>
            <a:ext cx="7772400" cy="39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73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92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54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81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1F71-968E-90E1-6131-CCA0ED09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8294154" cy="4090800"/>
          </a:xfrm>
        </p:spPr>
        <p:txBody>
          <a:bodyPr>
            <a:normAutofit/>
          </a:bodyPr>
          <a:lstStyle/>
          <a:p>
            <a:pPr algn="l"/>
            <a:r>
              <a:rPr lang="en-US" sz="1400" b="1" dirty="0"/>
              <a:t>Data</a:t>
            </a:r>
            <a:r>
              <a:rPr lang="en-US" sz="1400" dirty="0"/>
              <a:t> :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Data is a collection of facts in the form of words, numbers, or even pictures. </a:t>
            </a:r>
            <a:b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b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r>
              <a:rPr lang="en-CA" sz="1400" b="1" dirty="0">
                <a:solidFill>
                  <a:srgbClr val="1F1F1F"/>
                </a:solidFill>
                <a:latin typeface="Source Sans Pro" panose="020B0503030403020204" pitchFamily="34" charset="0"/>
              </a:rPr>
              <a:t>Database</a:t>
            </a:r>
            <a: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: it is a data repository which provides functionality for adding, modifying, deleting and querying </a:t>
            </a:r>
            <a:r>
              <a:rPr lang="en-CA" sz="1400" dirty="0" err="1">
                <a:solidFill>
                  <a:srgbClr val="1F1F1F"/>
                </a:solidFill>
                <a:latin typeface="Source Sans Pro" panose="020B0503030403020204" pitchFamily="34" charset="0"/>
              </a:rPr>
              <a:t>data.Available</a:t>
            </a:r>
            <a: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 in different kinds and forms. Mainly </a:t>
            </a:r>
            <a:r>
              <a:rPr lang="en-CA" sz="1400" b="1" dirty="0">
                <a:solidFill>
                  <a:srgbClr val="1F1F1F"/>
                </a:solidFill>
                <a:latin typeface="Source Sans Pro" panose="020B0503030403020204" pitchFamily="34" charset="0"/>
              </a:rPr>
              <a:t>SQL &amp; NoSQL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1" i="0" dirty="0">
                <a:solidFill>
                  <a:srgbClr val="333333"/>
                </a:solidFill>
                <a:effectLst/>
                <a:latin typeface="OpenSans"/>
              </a:rPr>
              <a:t>5 Basic SQL commands</a:t>
            </a:r>
            <a: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  <a:t>: CREATE  a table, INSERT, SELECT, UPDATE, DELETE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1" i="0" u="sng" dirty="0">
                <a:solidFill>
                  <a:srgbClr val="333333"/>
                </a:solidFill>
                <a:effectLst/>
                <a:latin typeface="OpenSans"/>
              </a:rPr>
              <a:t>SELECT: </a:t>
            </a:r>
            <a:r>
              <a:rPr lang="en-CA" sz="1400" i="0" dirty="0">
                <a:solidFill>
                  <a:srgbClr val="333333"/>
                </a:solidFill>
                <a:effectLst/>
                <a:latin typeface="OpenSans"/>
              </a:rPr>
              <a:t>A DML statement used to read and manipulate data.</a:t>
            </a:r>
            <a:br>
              <a:rPr lang="en-CA" sz="1400" i="0" dirty="0">
                <a:solidFill>
                  <a:srgbClr val="333333"/>
                </a:solidFill>
                <a:effectLst/>
                <a:latin typeface="OpenSans"/>
              </a:rPr>
            </a:br>
            <a:br>
              <a:rPr lang="en-CA" sz="140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i="0" dirty="0">
                <a:solidFill>
                  <a:srgbClr val="333333"/>
                </a:solidFill>
                <a:effectLst/>
                <a:latin typeface="OpenSans"/>
              </a:rPr>
              <a:t>SELECT * FROM table;</a:t>
            </a:r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06043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91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1F71-968E-90E1-6131-CCA0ED09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8294154" cy="4090800"/>
          </a:xfrm>
        </p:spPr>
        <p:txBody>
          <a:bodyPr>
            <a:normAutofit/>
          </a:bodyPr>
          <a:lstStyle/>
          <a:p>
            <a:pPr algn="l"/>
            <a:r>
              <a:rPr lang="en-US" sz="1400" b="1" u="sng" dirty="0"/>
              <a:t>Count: </a:t>
            </a:r>
            <a:r>
              <a:rPr lang="en-US" sz="1400" dirty="0"/>
              <a:t>retrieves number of rows matching the query criteria</a:t>
            </a:r>
            <a:br>
              <a:rPr lang="en-US" sz="1400" b="1" u="sng" dirty="0"/>
            </a:br>
            <a:br>
              <a:rPr lang="en-US" sz="1400" b="1" u="sng" dirty="0"/>
            </a:br>
            <a:br>
              <a:rPr lang="en-US" sz="1400" b="1" u="sng" dirty="0"/>
            </a:br>
            <a:br>
              <a:rPr lang="en-US" sz="1400" b="1" u="sng" dirty="0"/>
            </a:br>
            <a:br>
              <a:rPr lang="en-US" sz="1400" b="1" u="sng" dirty="0"/>
            </a:br>
            <a:br>
              <a:rPr lang="en-US" sz="1400" b="1" u="sng" dirty="0"/>
            </a:br>
            <a:r>
              <a:rPr lang="en-US" sz="1400" b="1" u="sng" dirty="0"/>
              <a:t>Distinct: </a:t>
            </a:r>
            <a:r>
              <a:rPr lang="en-US" sz="1400" dirty="0"/>
              <a:t>removes duplicate values from a result set.</a:t>
            </a:r>
            <a:br>
              <a:rPr lang="en-US" sz="1400" b="1" u="sng" dirty="0"/>
            </a:br>
            <a:br>
              <a:rPr lang="en-US" sz="1400" b="1" u="sng" dirty="0"/>
            </a:br>
            <a:br>
              <a:rPr lang="en-US" sz="1400" b="1" u="sng" dirty="0"/>
            </a:br>
            <a:br>
              <a:rPr lang="en-US" sz="1400" b="1" u="sng" dirty="0"/>
            </a:br>
            <a:br>
              <a:rPr lang="en-US" sz="1400" b="1" u="sng" dirty="0"/>
            </a:br>
            <a:br>
              <a:rPr lang="en-US" sz="1400" b="1" u="sng" dirty="0"/>
            </a:br>
            <a:br>
              <a:rPr lang="en-US" sz="1400" b="1" u="sng" dirty="0"/>
            </a:br>
            <a:r>
              <a:rPr lang="en-US" sz="1400" b="1" u="sng" dirty="0"/>
              <a:t>Limit:</a:t>
            </a:r>
            <a:r>
              <a:rPr lang="en-US" sz="1400" dirty="0"/>
              <a:t> limits number of rows retrieved from the database.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  <p:pic>
        <p:nvPicPr>
          <p:cNvPr id="4" name="Picture 3" descr="A blue and yellow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EED33BD-3C80-2881-3493-30D831BF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65" y="980956"/>
            <a:ext cx="7162800" cy="91440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21626FC6-8914-04F2-FD17-223BAC6C0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5" y="2215542"/>
            <a:ext cx="7162800" cy="914400"/>
          </a:xfrm>
          <a:prstGeom prst="rect">
            <a:avLst/>
          </a:prstGeom>
        </p:spPr>
      </p:pic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8D5EC6F2-3CE8-BCA9-C613-4E306A8A0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65" y="3732060"/>
            <a:ext cx="5893228" cy="8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4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74E9-5937-BF30-F37A-7870E4B2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450150"/>
            <a:ext cx="8143387" cy="478901"/>
          </a:xfrm>
        </p:spPr>
        <p:txBody>
          <a:bodyPr>
            <a:normAutofit fontScale="90000"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Statement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DML statement used to read and modify data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75692-FBFA-0C72-AAE6-2877A85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9" y="1320463"/>
            <a:ext cx="7772400" cy="954894"/>
          </a:xfrm>
          <a:prstGeom prst="rect">
            <a:avLst/>
          </a:prstGeom>
        </p:spPr>
      </p:pic>
      <p:pic>
        <p:nvPicPr>
          <p:cNvPr id="8" name="Picture 7" descr="A picture containing text, screenshot, font, white&#10;&#10;Description automatically generated">
            <a:extLst>
              <a:ext uri="{FF2B5EF4-FFF2-40B4-BE49-F238E27FC236}">
                <a16:creationId xmlns:a16="http://schemas.microsoft.com/office/drawing/2014/main" id="{1487206F-7499-43A2-9714-357F7C5F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9" y="2678924"/>
            <a:ext cx="56642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F94403-07EF-209E-255C-3E790FD14387}"/>
              </a:ext>
            </a:extLst>
          </p:cNvPr>
          <p:cNvSpPr txBox="1"/>
          <p:nvPr/>
        </p:nvSpPr>
        <p:spPr>
          <a:xfrm>
            <a:off x="574158" y="1010093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Inserting a single 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98442-657D-7E57-A9B1-771380243531}"/>
              </a:ext>
            </a:extLst>
          </p:cNvPr>
          <p:cNvSpPr txBox="1"/>
          <p:nvPr/>
        </p:nvSpPr>
        <p:spPr>
          <a:xfrm>
            <a:off x="473489" y="24178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Inserting multiple rows</a:t>
            </a:r>
          </a:p>
        </p:txBody>
      </p:sp>
    </p:spTree>
    <p:extLst>
      <p:ext uri="{BB962C8B-B14F-4D97-AF65-F5344CB8AC3E}">
        <p14:creationId xmlns:p14="http://schemas.microsoft.com/office/powerpoint/2010/main" val="216701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7AA7-4E7C-DC93-CA75-18874548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62" y="88643"/>
            <a:ext cx="7675555" cy="45361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Update &amp; Delete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C0367-EB43-245B-28BA-AA589CE1E1EB}"/>
              </a:ext>
            </a:extLst>
          </p:cNvPr>
          <p:cNvSpPr txBox="1"/>
          <p:nvPr/>
        </p:nvSpPr>
        <p:spPr>
          <a:xfrm>
            <a:off x="298862" y="542260"/>
            <a:ext cx="863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Update: A DML statement used to read and modify data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6F3E530-BA22-7868-0EED-3A0E658A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3" y="850037"/>
            <a:ext cx="5158703" cy="321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755D5-991F-438D-475F-4F799229D1D8}"/>
              </a:ext>
            </a:extLst>
          </p:cNvPr>
          <p:cNvSpPr txBox="1"/>
          <p:nvPr/>
        </p:nvSpPr>
        <p:spPr>
          <a:xfrm>
            <a:off x="446567" y="4465674"/>
            <a:ext cx="4815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do not specify ‘WHERE’ , all the rows will be updated</a:t>
            </a:r>
          </a:p>
        </p:txBody>
      </p:sp>
    </p:spTree>
    <p:extLst>
      <p:ext uri="{BB962C8B-B14F-4D97-AF65-F5344CB8AC3E}">
        <p14:creationId xmlns:p14="http://schemas.microsoft.com/office/powerpoint/2010/main" val="316012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delete statement&#10;&#10;Description automatically generated with low confidence">
            <a:extLst>
              <a:ext uri="{FF2B5EF4-FFF2-40B4-BE49-F238E27FC236}">
                <a16:creationId xmlns:a16="http://schemas.microsoft.com/office/drawing/2014/main" id="{E54E1CD4-6C0C-C062-3FA2-3DC93238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85750"/>
            <a:ext cx="7772400" cy="4096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08F0C-1CCD-DE49-5FED-AD6E55991F68}"/>
              </a:ext>
            </a:extLst>
          </p:cNvPr>
          <p:cNvSpPr txBox="1"/>
          <p:nvPr/>
        </p:nvSpPr>
        <p:spPr>
          <a:xfrm>
            <a:off x="404037" y="4382476"/>
            <a:ext cx="4806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do not specify ‘WHERE’ , all the rows will be deleted.</a:t>
            </a:r>
          </a:p>
        </p:txBody>
      </p:sp>
    </p:spTree>
    <p:extLst>
      <p:ext uri="{BB962C8B-B14F-4D97-AF65-F5344CB8AC3E}">
        <p14:creationId xmlns:p14="http://schemas.microsoft.com/office/powerpoint/2010/main" val="128978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18C8-7471-4878-3CC2-2CC59ECD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6367800" cy="400455"/>
          </a:xfrm>
        </p:spPr>
        <p:txBody>
          <a:bodyPr>
            <a:noAutofit/>
          </a:bodyPr>
          <a:lstStyle/>
          <a:p>
            <a:r>
              <a:rPr lang="en-US" sz="1600" dirty="0"/>
              <a:t>INSERT, UPDATE, DELETE syntax</a:t>
            </a:r>
          </a:p>
        </p:txBody>
      </p:sp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6B4999B9-5F1D-2094-0671-D88A6D57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217" y="987750"/>
            <a:ext cx="4463258" cy="41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62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B325B223-1A7A-FD58-7CB9-D00E22304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3035"/>
            <a:ext cx="9144001" cy="33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0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DAFF-0A4C-67F4-CC2B-65A8A4AC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85" y="858941"/>
            <a:ext cx="8266475" cy="4090800"/>
          </a:xfrm>
        </p:spPr>
        <p:txBody>
          <a:bodyPr>
            <a:noAutofit/>
          </a:bodyPr>
          <a:lstStyle/>
          <a:p>
            <a:r>
              <a:rPr lang="en-US" sz="1400" b="1" dirty="0"/>
              <a:t>DDL: Data Definition Language Statement: </a:t>
            </a:r>
            <a:br>
              <a:rPr lang="en-US" sz="1400" b="1" dirty="0"/>
            </a:br>
            <a:r>
              <a:rPr lang="en-US" sz="1400" dirty="0"/>
              <a:t>Define, Change or Drop Data</a:t>
            </a:r>
            <a:br>
              <a:rPr lang="en-US" sz="1400" dirty="0"/>
            </a:br>
            <a:br>
              <a:rPr lang="en-US" sz="1400" dirty="0"/>
            </a:br>
            <a:r>
              <a:rPr lang="en-US" sz="1400" u="sng" dirty="0"/>
              <a:t>Common DDL:</a:t>
            </a:r>
            <a:br>
              <a:rPr lang="en-US" sz="1400" u="sng" dirty="0"/>
            </a:br>
            <a:br>
              <a:rPr lang="en-US" sz="1400" dirty="0"/>
            </a:br>
            <a:r>
              <a:rPr lang="en-US" sz="1400" b="1" dirty="0"/>
              <a:t>CREATE:</a:t>
            </a:r>
            <a:r>
              <a:rPr lang="en-US" sz="1400" dirty="0"/>
              <a:t>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used for creating tables and defining its columns</a:t>
            </a:r>
            <a:br>
              <a:rPr lang="en-US" sz="1400" dirty="0"/>
            </a:br>
            <a:r>
              <a:rPr lang="en-US" sz="1400" b="1" dirty="0"/>
              <a:t>ALTER: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is used for altering tables including adding and dropping columns and modifying their datatypes</a:t>
            </a:r>
            <a:br>
              <a:rPr lang="en-US" sz="1400" dirty="0"/>
            </a:br>
            <a:r>
              <a:rPr lang="en-US" sz="1400" b="1" dirty="0"/>
              <a:t>TURNCATE</a:t>
            </a:r>
            <a:r>
              <a:rPr lang="en-US" sz="1400" dirty="0"/>
              <a:t>: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is used for deleting data in a table but not the table itself;</a:t>
            </a:r>
            <a:b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r>
              <a:rPr lang="en-CA" sz="1400" b="1" dirty="0">
                <a:solidFill>
                  <a:srgbClr val="1F1F1F"/>
                </a:solidFill>
                <a:latin typeface="Source Sans Pro" panose="020B0503030403020204" pitchFamily="34" charset="0"/>
              </a:rPr>
              <a:t>DROP: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is used for deleting tables.</a:t>
            </a: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r>
              <a:rPr lang="en-CA" sz="1400" b="1" dirty="0">
                <a:solidFill>
                  <a:srgbClr val="1F1F1F"/>
                </a:solidFill>
                <a:latin typeface="Source Sans Pro" panose="020B0503030403020204" pitchFamily="34" charset="0"/>
              </a:rPr>
              <a:t>Data Manipulation language (DML)</a:t>
            </a:r>
            <a: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: </a:t>
            </a: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Read and Modify data using CRUD (CREATE, READ, UPDATE, DELETE - </a:t>
            </a:r>
            <a:r>
              <a:rPr lang="en-CA" sz="1400" b="1" dirty="0">
                <a:solidFill>
                  <a:srgbClr val="1F1F1F"/>
                </a:solidFill>
                <a:latin typeface="Source Sans Pro" panose="020B0503030403020204" pitchFamily="34" charset="0"/>
              </a:rPr>
              <a:t>ROWS</a:t>
            </a:r>
            <a: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) operations</a:t>
            </a: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br>
              <a:rPr lang="en-CA" sz="1400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r>
              <a:rPr lang="en-CA" sz="1400" u="sng" dirty="0">
                <a:solidFill>
                  <a:srgbClr val="1F1F1F"/>
                </a:solidFill>
                <a:latin typeface="Source Sans Pro" panose="020B0503030403020204" pitchFamily="34" charset="0"/>
              </a:rPr>
              <a:t>Common DML:</a:t>
            </a:r>
            <a:br>
              <a:rPr lang="en-CA" sz="1400" u="sng" dirty="0">
                <a:solidFill>
                  <a:srgbClr val="1F1F1F"/>
                </a:solidFill>
                <a:latin typeface="Source Sans Pro" panose="020B0503030403020204" pitchFamily="34" charset="0"/>
              </a:rPr>
            </a:b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</a:t>
            </a: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NSERT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is used for inserting a row or several rows of data into a table; </a:t>
            </a:r>
            <a:br>
              <a:rPr lang="en-CA" sz="1400" b="1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SELECT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reads or selects row or rows from a table; 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UPDATE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edits row or rows in a table; 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DELETE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removes a row or rows of data from a table. 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F2D8C-1118-E839-B9F8-DB95ACD519D1}"/>
              </a:ext>
            </a:extLst>
          </p:cNvPr>
          <p:cNvSpPr txBox="1"/>
          <p:nvPr/>
        </p:nvSpPr>
        <p:spPr>
          <a:xfrm>
            <a:off x="328885" y="43778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Types of SQL Statements : DDL Vs. DML</a:t>
            </a:r>
          </a:p>
        </p:txBody>
      </p:sp>
    </p:spTree>
    <p:extLst>
      <p:ext uri="{BB962C8B-B14F-4D97-AF65-F5344CB8AC3E}">
        <p14:creationId xmlns:p14="http://schemas.microsoft.com/office/powerpoint/2010/main" val="2038949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433</Words>
  <Application>Microsoft Macintosh PowerPoint</Application>
  <PresentationFormat>On-screen Show (16:9)</PresentationFormat>
  <Paragraphs>19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OpenSans</vt:lpstr>
      <vt:lpstr>Source Sans Pro</vt:lpstr>
      <vt:lpstr>Times New Roman</vt:lpstr>
      <vt:lpstr>Simple Light</vt:lpstr>
      <vt:lpstr>SQL for DS</vt:lpstr>
      <vt:lpstr>Data : Data is a collection of facts in the form of words, numbers, or even pictures.   Database: it is a data repository which provides functionality for adding, modifying, deleting and querying data.Available in different kinds and forms. Mainly SQL &amp; NoSQL  5 Basic SQL commands: CREATE  a table, INSERT, SELECT, UPDATE, DELETE  SELECT: A DML statement used to read and manipulate data.  SELECT * FROM table;</vt:lpstr>
      <vt:lpstr>Count: retrieves number of rows matching the query criteria      Distinct: removes duplicate values from a result set.       Limit: limits number of rows retrieved from the database.   </vt:lpstr>
      <vt:lpstr>Insert Statement: A DML statement used to read and modify data </vt:lpstr>
      <vt:lpstr>Update &amp; Delete Statements</vt:lpstr>
      <vt:lpstr>PowerPoint Presentation</vt:lpstr>
      <vt:lpstr>INSERT, UPDATE, DELETE syntax</vt:lpstr>
      <vt:lpstr>PowerPoint Presentation</vt:lpstr>
      <vt:lpstr>DDL: Data Definition Language Statement:  Define, Change or Drop Data  Common DDL:  CREATE:  used for creating tables and defining its columns ALTER:  is used for altering tables including adding and dropping columns and modifying their datatypes TURNCATE: is used for deleting data in a table but not the table itself; DROP: is used for deleting tables.  Data Manipulation language (DML):  Read and Modify data using CRUD (CREATE, READ, UPDATE, DELETE - ROWS) operations  Common DML: INSERT: is used for inserting a row or several rows of data into a table;  SELECT: reads or selects row or rows from a table;  UPDATE: edits row or rows in a table;  DELETE: removes a row or rows of data from a table.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Smit Shah</cp:lastModifiedBy>
  <cp:revision>18</cp:revision>
  <dcterms:modified xsi:type="dcterms:W3CDTF">2023-05-12T17:43:39Z</dcterms:modified>
</cp:coreProperties>
</file>